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3" r:id="rId5"/>
    <p:sldId id="282" r:id="rId6"/>
    <p:sldId id="280" r:id="rId7"/>
    <p:sldId id="281" r:id="rId8"/>
    <p:sldId id="284" r:id="rId9"/>
    <p:sldId id="279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6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8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4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7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8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4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6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3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0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5C32-A89D-4263-8EC5-7E36D4C79EA7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1265-5089-43F8-B367-56CB04311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.veronesepassarella@univaq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48637"/>
            <a:ext cx="12192000" cy="2387600"/>
          </a:xfrm>
        </p:spPr>
        <p:txBody>
          <a:bodyPr anchor="ctr">
            <a:norm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Economia della Globalizzazione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r>
              <a:rPr lang="it-IT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Lezione 10</a:t>
            </a:r>
            <a:r>
              <a:rPr lang="it-IT" sz="3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3000" dirty="0" smtClean="0">
                <a:solidFill>
                  <a:schemeClr val="bg1"/>
                </a:solidFill>
              </a:rPr>
              <a:t>La politica commerciale nei paesi in via di sviluppo</a:t>
            </a:r>
            <a:endParaRPr lang="it-IT" sz="3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8379"/>
            <a:ext cx="9144000" cy="2185445"/>
          </a:xfrm>
        </p:spPr>
        <p:txBody>
          <a:bodyPr anchor="ctr">
            <a:norm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Marco Veronese Passarella</a:t>
            </a:r>
            <a:endParaRPr lang="it-IT" sz="1400" dirty="0" smtClean="0">
              <a:solidFill>
                <a:schemeClr val="bg1"/>
              </a:solidFill>
            </a:endParaRPr>
          </a:p>
          <a:p>
            <a:r>
              <a:rPr lang="it-IT" sz="1400" dirty="0" smtClean="0">
                <a:solidFill>
                  <a:schemeClr val="bg1"/>
                </a:solidFill>
              </a:rPr>
              <a:t>Anno accademico: 2023/2024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9291" y="9100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000" b="1" dirty="0" smtClean="0">
                <a:solidFill>
                  <a:schemeClr val="bg1"/>
                </a:solidFill>
              </a:rPr>
              <a:t>Università degli Studi dell’Aquila</a:t>
            </a:r>
          </a:p>
          <a:p>
            <a:r>
              <a:rPr lang="it-IT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Dipartimento di Ingegneria Industria e dell’Informazione e dell’Economia</a:t>
            </a:r>
          </a:p>
          <a:p>
            <a:endParaRPr lang="it-IT" sz="2000" dirty="0" smtClean="0">
              <a:solidFill>
                <a:schemeClr val="bg1"/>
              </a:solidFill>
            </a:endParaRPr>
          </a:p>
          <a:p>
            <a:r>
              <a:rPr lang="it-IT" sz="2000" dirty="0" smtClean="0">
                <a:solidFill>
                  <a:schemeClr val="bg1"/>
                </a:solidFill>
              </a:rPr>
              <a:t>Laurea Magistrale in Amministrazione, Economia e Finanza</a:t>
            </a:r>
          </a:p>
        </p:txBody>
      </p:sp>
    </p:spTree>
    <p:extLst>
      <p:ext uri="{BB962C8B-B14F-4D97-AF65-F5344CB8AC3E}">
        <p14:creationId xmlns:p14="http://schemas.microsoft.com/office/powerpoint/2010/main" val="516566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14824"/>
            <a:ext cx="9144000" cy="2387600"/>
          </a:xfrm>
        </p:spPr>
        <p:txBody>
          <a:bodyPr anchor="ctr">
            <a:normAutofit/>
          </a:bodyPr>
          <a:lstStyle/>
          <a:p>
            <a:r>
              <a:rPr lang="it-IT" sz="3000" dirty="0" smtClean="0">
                <a:solidFill>
                  <a:schemeClr val="bg1"/>
                </a:solidFill>
              </a:rPr>
              <a:t>Fine della </a:t>
            </a:r>
            <a:r>
              <a:rPr lang="it-IT" sz="3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Lezione 10</a:t>
            </a:r>
            <a:endParaRPr lang="en-GB" sz="3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56911"/>
            <a:ext cx="12192000" cy="101065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it-IT" sz="1600" dirty="0" smtClean="0"/>
              <a:t>Per informazioni contatta:</a:t>
            </a:r>
          </a:p>
          <a:p>
            <a:r>
              <a:rPr lang="it-IT" sz="1600" dirty="0" smtClean="0">
                <a:hlinkClick r:id="rId2"/>
              </a:rPr>
              <a:t>marco.veronesepassarella@univaq.it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60290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Struttura della lezione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dirty="0"/>
              <a:t>sostituzione delle importazioni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Le conseguenze delle politiche </a:t>
            </a:r>
            <a:r>
              <a:rPr lang="it-IT" sz="2000" dirty="0" smtClean="0"/>
              <a:t>di sostegno</a:t>
            </a:r>
            <a:endParaRPr lang="it-IT" sz="2000" dirty="0"/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La liberalizzazione commerciale </a:t>
            </a:r>
            <a:r>
              <a:rPr lang="it-IT" sz="2000" dirty="0" smtClean="0"/>
              <a:t>degli 80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/>
              <a:t>Il </a:t>
            </a:r>
            <a:r>
              <a:rPr lang="it-IT" sz="2000" dirty="0"/>
              <a:t>decollo </a:t>
            </a:r>
            <a:r>
              <a:rPr lang="it-IT" sz="2000" dirty="0" smtClean="0"/>
              <a:t>delle economie asiatiche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82351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1. La sostituzione delle importazioni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/>
              <a:t>Dalla seconda guerra mondiale agli anni 70, molti paesi tentarono di sostenere il proprio sviluppo limitando le importazioni, allo scopo di rafforzare il settore manifatturiero nazionale. </a:t>
            </a:r>
          </a:p>
          <a:p>
            <a:r>
              <a:rPr lang="it-IT" sz="2000" dirty="0"/>
              <a:t>Secondo l’</a:t>
            </a:r>
            <a:r>
              <a:rPr lang="it-IT" sz="2000" b="1" dirty="0">
                <a:solidFill>
                  <a:srgbClr val="FF9933"/>
                </a:solidFill>
              </a:rPr>
              <a:t>argomento dell’industria nascente </a:t>
            </a:r>
            <a:r>
              <a:rPr lang="it-IT" sz="2000" dirty="0"/>
              <a:t>(AIN), i paesi in via di sviluppo hanno un vantaggio competitivo potenziale nella manifattura, ma le loro industrie nascenti hanno bisogno di tempo per poter competere con quelle già avviate dei paesi </a:t>
            </a:r>
            <a:r>
              <a:rPr lang="it-IT" sz="2000" dirty="0" smtClean="0"/>
              <a:t>avanzati.</a:t>
            </a:r>
            <a:endParaRPr lang="it-IT" sz="2000" dirty="0"/>
          </a:p>
          <a:p>
            <a:r>
              <a:rPr lang="it-IT" sz="2000" dirty="0"/>
              <a:t>Esempi: gli USA utilizzarono barriere commerciali nel XIX secolo e il Giappone mantenne controlli sulle importazioni fino agli anni 1970. </a:t>
            </a:r>
          </a:p>
          <a:p>
            <a:r>
              <a:rPr lang="it-IT" sz="2000" dirty="0" smtClean="0"/>
              <a:t>I </a:t>
            </a:r>
            <a:r>
              <a:rPr lang="it-IT" sz="2000" dirty="0"/>
              <a:t>governi devono quindi </a:t>
            </a:r>
            <a:r>
              <a:rPr lang="it-IT" sz="2000" b="1" dirty="0">
                <a:solidFill>
                  <a:srgbClr val="FF9933"/>
                </a:solidFill>
              </a:rPr>
              <a:t>proteggerli temporaneamente </a:t>
            </a:r>
            <a:r>
              <a:rPr lang="it-IT" sz="2000" dirty="0"/>
              <a:t>dalla concorrenza internazionale imponendo dazi e contingentamenti alle </a:t>
            </a:r>
            <a:r>
              <a:rPr lang="it-IT" sz="2000" dirty="0" smtClean="0"/>
              <a:t>importazioni.</a:t>
            </a:r>
          </a:p>
        </p:txBody>
      </p:sp>
    </p:spTree>
    <p:extLst>
      <p:ext uri="{BB962C8B-B14F-4D97-AF65-F5344CB8AC3E}">
        <p14:creationId xmlns:p14="http://schemas.microsoft.com/office/powerpoint/2010/main" val="1591792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585" cy="1325563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1.1 I fallimenti di mercato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/>
              <a:t>L’esistenza di </a:t>
            </a:r>
            <a:r>
              <a:rPr lang="it-IT" sz="2000" b="1" dirty="0">
                <a:solidFill>
                  <a:srgbClr val="FF9933"/>
                </a:solidFill>
              </a:rPr>
              <a:t>fallimenti di mercato </a:t>
            </a:r>
            <a:r>
              <a:rPr lang="it-IT" sz="2000" dirty="0"/>
              <a:t>può sostanziare l’AIN. Ci sono due ragioni principali: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1600" dirty="0"/>
              <a:t>La giustificazione del </a:t>
            </a:r>
            <a:r>
              <a:rPr lang="it-IT" sz="1600" b="1" dirty="0">
                <a:solidFill>
                  <a:srgbClr val="FF9933"/>
                </a:solidFill>
              </a:rPr>
              <a:t>mercato dei capitali imperfetto </a:t>
            </a:r>
            <a:r>
              <a:rPr lang="it-IT" sz="1600" dirty="0"/>
              <a:t>si basa sul fatto che i paesi i via di sviluppo non possiedono un settore finanziario sviluppato. Assieme ai bassi profitti iniziali, questo è un serio ostacolo all’investimento.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1600" dirty="0"/>
              <a:t>Secondo l’argumento dell’</a:t>
            </a:r>
            <a:r>
              <a:rPr lang="it-IT" sz="1600" b="1" dirty="0">
                <a:solidFill>
                  <a:srgbClr val="FF9933"/>
                </a:solidFill>
              </a:rPr>
              <a:t>appropriabilità</a:t>
            </a:r>
            <a:r>
              <a:rPr lang="it-IT" sz="1600" dirty="0"/>
              <a:t>, le imprese operanti in una nuova industria generano benefici sociali per cui non vengono remunerate (si pensi ai costi di introduzione di una nuova tecnologia). L’impresa-pioniere crea benefici intangibili che non è in grado di proteggere con brevetti e diritti di proprietà. I benefici sociali eccedono i costi. Eppure, a causa del problema di appropriabilità, nessuna impresa privata trova conveniente investire lì. </a:t>
            </a:r>
          </a:p>
          <a:p>
            <a:r>
              <a:rPr lang="it-IT" sz="2000" dirty="0"/>
              <a:t>I molti paesi in via di sviluppo, la strategia-base di crescita industriale – denominata </a:t>
            </a:r>
            <a:r>
              <a:rPr lang="it-IT" sz="2000" b="1" dirty="0">
                <a:solidFill>
                  <a:srgbClr val="FF9933"/>
                </a:solidFill>
              </a:rPr>
              <a:t>industrializzazione basata sulla sostituzione delle importazioni </a:t>
            </a:r>
            <a:r>
              <a:rPr lang="it-IT" sz="2000" dirty="0"/>
              <a:t>– è stata di sviluppare industrie orientate al mercato interno utilizzando dazi e quote per incoraggiare la sostituzione di manufatti esteri con prodotti nazionali. Gli </a:t>
            </a:r>
            <a:r>
              <a:rPr lang="it-IT" sz="2000" b="1" dirty="0">
                <a:solidFill>
                  <a:srgbClr val="FF9933"/>
                </a:solidFill>
              </a:rPr>
              <a:t>anni 50-60 </a:t>
            </a:r>
            <a:r>
              <a:rPr lang="it-IT" sz="2000" dirty="0"/>
              <a:t>sono stati l’apogeo di questa strategia.</a:t>
            </a:r>
          </a:p>
          <a:p>
            <a:r>
              <a:rPr lang="it-IT" sz="2000" dirty="0"/>
              <a:t>Il problema principale è che la protezione non crea di per sé una manifattura efficiente se vi sono ragioni fondamentali per cui un paese è privo di un vantaggio competitivo nella manifattura. In tal caso, le politiche protezionistiche non bastano. </a:t>
            </a:r>
          </a:p>
        </p:txBody>
      </p:sp>
    </p:spTree>
    <p:extLst>
      <p:ext uri="{BB962C8B-B14F-4D97-AF65-F5344CB8AC3E}">
        <p14:creationId xmlns:p14="http://schemas.microsoft.com/office/powerpoint/2010/main" val="3953154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585" cy="1325563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1.2 Altre critiche e dubbi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/>
              <a:t>Le </a:t>
            </a:r>
            <a:r>
              <a:rPr lang="it-IT" sz="2000" b="1" dirty="0">
                <a:solidFill>
                  <a:srgbClr val="FF9933"/>
                </a:solidFill>
              </a:rPr>
              <a:t>critiche</a:t>
            </a:r>
            <a:r>
              <a:rPr lang="it-IT" sz="2000" dirty="0"/>
              <a:t> e i dubbi principali sollevati dall’AIN sono i seguenti: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600" dirty="0"/>
              <a:t>É davvero profittevole sviluppare ora industrie per cui si avrà un vantaggio soltanto in futuro?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600" dirty="0"/>
              <a:t>Proteggere la manifattura apporta benefici solo se davvero aiuta a rendere l’industria più competitiva.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1600" dirty="0"/>
              <a:t>La protezione può essere molto dispendiosa per un governo. Perché gli investitori privati non sviluppano quella industria autonomamente?</a:t>
            </a:r>
          </a:p>
          <a:p>
            <a:r>
              <a:rPr lang="it-IT" sz="2000" dirty="0"/>
              <a:t>Una </a:t>
            </a:r>
            <a:r>
              <a:rPr lang="it-IT" sz="2000" b="1" dirty="0">
                <a:solidFill>
                  <a:srgbClr val="FF9933"/>
                </a:solidFill>
              </a:rPr>
              <a:t>risposta</a:t>
            </a:r>
            <a:r>
              <a:rPr lang="it-IT" sz="2000" dirty="0"/>
              <a:t> possibile: gli investitori privati tendono a concentrarsi sulla </a:t>
            </a:r>
            <a:r>
              <a:rPr lang="it-IT" sz="2000" b="1" dirty="0">
                <a:solidFill>
                  <a:srgbClr val="FF9933"/>
                </a:solidFill>
              </a:rPr>
              <a:t>profittabilità di breve periodo</a:t>
            </a:r>
            <a:r>
              <a:rPr lang="it-IT" sz="2000" dirty="0"/>
              <a:t> e non considerano adeguatamente i rendimenti di lungo </a:t>
            </a:r>
            <a:r>
              <a:rPr lang="it-IT" sz="2000" dirty="0" smtClean="0"/>
              <a:t>periodo.</a:t>
            </a:r>
          </a:p>
          <a:p>
            <a:r>
              <a:rPr lang="it-IT" sz="2000" dirty="0" smtClean="0"/>
              <a:t>Inoltre</a:t>
            </a:r>
            <a:r>
              <a:rPr lang="it-IT" sz="2000" dirty="0"/>
              <a:t>, vi possono essere fallimenti di </a:t>
            </a:r>
            <a:r>
              <a:rPr lang="it-IT" sz="2000" dirty="0" smtClean="0"/>
              <a:t>mercato </a:t>
            </a:r>
            <a:r>
              <a:rPr lang="it-IT" sz="2000" dirty="0"/>
              <a:t>(imperfezioni dei mercati dei </a:t>
            </a:r>
            <a:r>
              <a:rPr lang="it-IT" sz="2000" dirty="0" smtClean="0"/>
              <a:t>capitali </a:t>
            </a:r>
            <a:r>
              <a:rPr lang="it-IT" sz="2000" dirty="0"/>
              <a:t>ed </a:t>
            </a:r>
            <a:r>
              <a:rPr lang="it-IT" sz="2000" dirty="0" smtClean="0"/>
              <a:t>appropriabilità).</a:t>
            </a:r>
            <a:endParaRPr lang="it-IT" sz="2000" dirty="0"/>
          </a:p>
          <a:p>
            <a:r>
              <a:rPr lang="it-IT" sz="2000" dirty="0" smtClean="0"/>
              <a:t>Ma la </a:t>
            </a:r>
            <a:r>
              <a:rPr lang="it-IT" sz="2000" b="1" dirty="0">
                <a:solidFill>
                  <a:srgbClr val="FF9933"/>
                </a:solidFill>
              </a:rPr>
              <a:t>tendenza al ricorso ai </a:t>
            </a:r>
            <a:r>
              <a:rPr lang="it-IT" sz="2000" b="1" dirty="0" smtClean="0">
                <a:solidFill>
                  <a:srgbClr val="FF9933"/>
                </a:solidFill>
              </a:rPr>
              <a:t>dazi</a:t>
            </a:r>
            <a:r>
              <a:rPr lang="it-IT" sz="2000" dirty="0" smtClean="0"/>
              <a:t>, anziché a politiche di sostegno della produzione e/o dell’esportazione, suggerisce che vi siano pressioni di gruppi di interesse potenti e organizzati.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1517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2. Le conseguenze delle politiche di sostegno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/>
              <a:t>A partire dalla metà degli anni 80, molti </a:t>
            </a:r>
            <a:r>
              <a:rPr lang="it-IT" sz="2000" b="1" dirty="0">
                <a:solidFill>
                  <a:srgbClr val="FF9933"/>
                </a:solidFill>
              </a:rPr>
              <a:t>paesi in via di sviluppo </a:t>
            </a:r>
            <a:r>
              <a:rPr lang="it-IT" sz="2000" dirty="0"/>
              <a:t>(PVS) </a:t>
            </a:r>
            <a:r>
              <a:rPr lang="it-IT" sz="2000" dirty="0" smtClean="0"/>
              <a:t>iniziano </a:t>
            </a:r>
            <a:r>
              <a:rPr lang="it-IT" sz="2000" dirty="0"/>
              <a:t>a ridurre i dazi e a rimuovere quote ed altre restrizioni al commercio.</a:t>
            </a:r>
          </a:p>
          <a:p>
            <a:r>
              <a:rPr lang="it-IT" sz="2000" dirty="0"/>
              <a:t>Questo cambiamento si deve a diverse ragioni:</a:t>
            </a:r>
          </a:p>
          <a:p>
            <a:pPr lvl="1"/>
            <a:r>
              <a:rPr lang="it-IT" sz="1600" dirty="0"/>
              <a:t>Risultati non sempre soddisfacenti delle politiche protezioniste (che, in ogni caso, </a:t>
            </a:r>
            <a:r>
              <a:rPr lang="it-IT" sz="1600" dirty="0" smtClean="0"/>
              <a:t>sono </a:t>
            </a:r>
            <a:r>
              <a:rPr lang="it-IT" sz="1600" i="1" dirty="0" smtClean="0"/>
              <a:t>temporanee</a:t>
            </a:r>
            <a:r>
              <a:rPr lang="it-IT" sz="1600" dirty="0" smtClean="0"/>
              <a:t> </a:t>
            </a:r>
            <a:r>
              <a:rPr lang="it-IT" sz="1600" dirty="0"/>
              <a:t>per definizione</a:t>
            </a:r>
            <a:r>
              <a:rPr lang="it-IT" sz="1600" dirty="0" smtClean="0"/>
              <a:t>). </a:t>
            </a:r>
            <a:endParaRPr lang="it-IT" sz="1600" dirty="0"/>
          </a:p>
          <a:p>
            <a:pPr lvl="1"/>
            <a:r>
              <a:rPr lang="it-IT" sz="1600" dirty="0" smtClean="0"/>
              <a:t>Mancata </a:t>
            </a:r>
            <a:r>
              <a:rPr lang="it-IT" sz="1600" dirty="0"/>
              <a:t>creazione dei vantaggi comparati necessari per avviare </a:t>
            </a:r>
            <a:r>
              <a:rPr lang="it-IT" sz="1600" dirty="0" smtClean="0"/>
              <a:t>l’esportazione.</a:t>
            </a:r>
            <a:endParaRPr lang="it-IT" sz="1600" dirty="0"/>
          </a:p>
          <a:p>
            <a:pPr lvl="1"/>
            <a:r>
              <a:rPr lang="it-IT" sz="1600" dirty="0"/>
              <a:t>Distorsione degli incentivi </a:t>
            </a:r>
            <a:r>
              <a:rPr lang="it-IT" sz="1600" dirty="0" smtClean="0"/>
              <a:t>economici.</a:t>
            </a:r>
            <a:endParaRPr lang="it-IT" sz="1600" dirty="0"/>
          </a:p>
          <a:p>
            <a:pPr lvl="1"/>
            <a:r>
              <a:rPr lang="it-IT" sz="1600" dirty="0"/>
              <a:t>Eccessiva complessità delle misure di protezione commerciale </a:t>
            </a:r>
            <a:r>
              <a:rPr lang="it-IT" sz="1600" dirty="0" smtClean="0"/>
              <a:t>adottate.</a:t>
            </a:r>
            <a:endParaRPr lang="it-IT" sz="1600" dirty="0"/>
          </a:p>
          <a:p>
            <a:pPr lvl="1"/>
            <a:r>
              <a:rPr lang="it-IT" sz="1600" dirty="0"/>
              <a:t>Tendenza delle restrizioni sulle importazioni a favorire una produzione su scala troppo ridotta per essere efficiente (a causa delle ridotte dimensioni dei mercati interni dei PVS</a:t>
            </a:r>
            <a:r>
              <a:rPr lang="it-IT" sz="1600" dirty="0" smtClean="0"/>
              <a:t>).</a:t>
            </a:r>
          </a:p>
          <a:p>
            <a:r>
              <a:rPr lang="it-IT" sz="2000" dirty="0" smtClean="0"/>
              <a:t>A queste ragioni «</a:t>
            </a:r>
            <a:r>
              <a:rPr lang="it-IT" sz="2000" b="1" dirty="0">
                <a:solidFill>
                  <a:srgbClr val="FF9933"/>
                </a:solidFill>
              </a:rPr>
              <a:t>interne</a:t>
            </a:r>
            <a:r>
              <a:rPr lang="it-IT" sz="2000" dirty="0" smtClean="0"/>
              <a:t>», si aggiungono alcune ragioni «</a:t>
            </a:r>
            <a:r>
              <a:rPr lang="it-IT" sz="2000" b="1" dirty="0">
                <a:solidFill>
                  <a:srgbClr val="FF9933"/>
                </a:solidFill>
              </a:rPr>
              <a:t>esterne</a:t>
            </a:r>
            <a:r>
              <a:rPr lang="it-IT" sz="2000" dirty="0" smtClean="0"/>
              <a:t>»:</a:t>
            </a:r>
          </a:p>
          <a:p>
            <a:pPr lvl="1"/>
            <a:r>
              <a:rPr lang="it-IT" sz="1600" dirty="0" smtClean="0"/>
              <a:t>le pressioni «esterne» esercitate dalle principali istituzioni internazionali (Banca Mondiale, Fondo Monetario Internazionale) per l’apertura </a:t>
            </a:r>
            <a:r>
              <a:rPr lang="it-IT" sz="1600" dirty="0"/>
              <a:t>dei </a:t>
            </a:r>
            <a:r>
              <a:rPr lang="it-IT" sz="1600" dirty="0" smtClean="0"/>
              <a:t>mercati.</a:t>
            </a:r>
          </a:p>
          <a:p>
            <a:pPr lvl="1"/>
            <a:r>
              <a:rPr lang="it-IT" sz="1600" dirty="0" smtClean="0"/>
              <a:t>la «rivoluzione conservatrice» </a:t>
            </a:r>
            <a:r>
              <a:rPr lang="it-IT" sz="1600" dirty="0"/>
              <a:t>di Thatcher e </a:t>
            </a:r>
            <a:r>
              <a:rPr lang="it-IT" sz="1600" dirty="0" smtClean="0"/>
              <a:t>Reagan.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639403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3. La liberalizzazione commerciale degli 80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68376" cy="4351338"/>
          </a:xfrm>
        </p:spPr>
        <p:txBody>
          <a:bodyPr>
            <a:noAutofit/>
          </a:bodyPr>
          <a:lstStyle/>
          <a:p>
            <a:r>
              <a:rPr lang="it-IT" sz="2000" dirty="0" smtClean="0"/>
              <a:t>La </a:t>
            </a:r>
            <a:r>
              <a:rPr lang="it-IT" sz="2000" dirty="0"/>
              <a:t>liberalizzazione commerciale nei PVS ha prodotto </a:t>
            </a:r>
            <a:r>
              <a:rPr lang="it-IT" sz="2000" b="1" dirty="0">
                <a:solidFill>
                  <a:srgbClr val="FF9933"/>
                </a:solidFill>
              </a:rPr>
              <a:t>due conseguenze</a:t>
            </a:r>
            <a:r>
              <a:rPr lang="it-IT" sz="2000" dirty="0" smtClean="0"/>
              <a:t> principali: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un </a:t>
            </a:r>
            <a:r>
              <a:rPr lang="it-IT" sz="2000" dirty="0"/>
              <a:t>aumento vertiginoso del </a:t>
            </a:r>
            <a:r>
              <a:rPr lang="it-IT" sz="2000" b="1" dirty="0">
                <a:solidFill>
                  <a:srgbClr val="FF9933"/>
                </a:solidFill>
              </a:rPr>
              <a:t>volume degli scambi </a:t>
            </a:r>
            <a:r>
              <a:rPr lang="it-IT" sz="2000" dirty="0"/>
              <a:t>(la quota di scambi sul PIL è triplicata nel periodo 1970-2008</a:t>
            </a:r>
            <a:r>
              <a:rPr lang="it-IT" sz="2000" dirty="0" smtClean="0"/>
              <a:t>).</a:t>
            </a:r>
            <a:endParaRPr lang="it-IT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smtClean="0"/>
              <a:t>un cambiamento nella </a:t>
            </a:r>
            <a:r>
              <a:rPr lang="it-IT" sz="2000" b="1" dirty="0">
                <a:solidFill>
                  <a:srgbClr val="FF9933"/>
                </a:solidFill>
              </a:rPr>
              <a:t>natura del commercio internazionale </a:t>
            </a:r>
            <a:r>
              <a:rPr lang="it-IT" sz="2000" dirty="0" smtClean="0"/>
              <a:t>dei PVS (dall’export di prodotti agricoli e minerari all’export di manufatti).</a:t>
            </a:r>
          </a:p>
          <a:p>
            <a:r>
              <a:rPr lang="it-IT" sz="2000" dirty="0" smtClean="0"/>
              <a:t>Tuttavia</a:t>
            </a:r>
            <a:r>
              <a:rPr lang="it-IT" sz="2000" dirty="0"/>
              <a:t>, l’impatto sullo sviluppo economico </a:t>
            </a:r>
            <a:r>
              <a:rPr lang="it-IT" sz="2000" dirty="0" smtClean="0"/>
              <a:t>dei PSVS non </a:t>
            </a:r>
            <a:r>
              <a:rPr lang="it-IT" sz="2000" dirty="0"/>
              <a:t>è stato univoco </a:t>
            </a:r>
            <a:r>
              <a:rPr lang="it-IT" sz="2000" dirty="0" smtClean="0"/>
              <a:t>(es</a:t>
            </a:r>
            <a:r>
              <a:rPr lang="it-IT" sz="2000" dirty="0"/>
              <a:t>. si sono avuti tassi di crescita più bassi in molti paesi dell’America Latina, dove inoltre la disuguaglianza è esplosa</a:t>
            </a:r>
            <a:r>
              <a:rPr lang="it-IT" sz="2000" dirty="0" smtClean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167" y="1584749"/>
            <a:ext cx="2943225" cy="218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341" y="3895355"/>
            <a:ext cx="2896875" cy="226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51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4. Il decollo delle economie asiatiche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737089" cy="4351338"/>
          </a:xfrm>
        </p:spPr>
        <p:txBody>
          <a:bodyPr>
            <a:noAutofit/>
          </a:bodyPr>
          <a:lstStyle/>
          <a:p>
            <a:r>
              <a:rPr lang="it-IT" sz="2000" dirty="0" smtClean="0"/>
              <a:t>A </a:t>
            </a:r>
            <a:r>
              <a:rPr lang="it-IT" sz="2000" dirty="0"/>
              <a:t>partire dagli anni 60, </a:t>
            </a:r>
            <a:r>
              <a:rPr lang="it-IT" sz="2000" b="1" dirty="0">
                <a:solidFill>
                  <a:srgbClr val="FF9933"/>
                </a:solidFill>
              </a:rPr>
              <a:t>Corea del Sud, Taiwan, Hong Kong e Singapore </a:t>
            </a:r>
            <a:r>
              <a:rPr lang="it-IT" sz="2000" dirty="0"/>
              <a:t>hanno registrato una crescita </a:t>
            </a:r>
            <a:r>
              <a:rPr lang="it-IT" sz="2000" dirty="0" smtClean="0"/>
              <a:t>vertiginosa.</a:t>
            </a:r>
          </a:p>
          <a:p>
            <a:r>
              <a:rPr lang="it-IT" sz="2000" dirty="0" smtClean="0"/>
              <a:t>La </a:t>
            </a:r>
            <a:r>
              <a:rPr lang="it-IT" sz="2000" b="1" dirty="0">
                <a:solidFill>
                  <a:srgbClr val="FF9933"/>
                </a:solidFill>
              </a:rPr>
              <a:t>Cina</a:t>
            </a:r>
            <a:r>
              <a:rPr lang="it-IT" sz="2000" dirty="0"/>
              <a:t> ha cominciato la sua ascesa economica negli anni 70, mentre negli anni 90 è stata la volta dell’</a:t>
            </a:r>
            <a:r>
              <a:rPr lang="it-IT" sz="2000" b="1" dirty="0">
                <a:solidFill>
                  <a:srgbClr val="FF9933"/>
                </a:solidFill>
              </a:rPr>
              <a:t>India</a:t>
            </a:r>
            <a:r>
              <a:rPr lang="it-IT" sz="2000" dirty="0"/>
              <a:t>. </a:t>
            </a:r>
            <a:endParaRPr lang="it-IT" sz="2000" dirty="0" smtClean="0"/>
          </a:p>
          <a:p>
            <a:r>
              <a:rPr lang="it-IT" sz="2000" dirty="0"/>
              <a:t>Krugman et al. attribuiscono questi risultati alle </a:t>
            </a:r>
            <a:r>
              <a:rPr lang="it-IT" sz="2000" b="1" dirty="0">
                <a:solidFill>
                  <a:srgbClr val="FF9933"/>
                </a:solidFill>
              </a:rPr>
              <a:t>riforme</a:t>
            </a:r>
            <a:r>
              <a:rPr lang="it-IT" sz="2000" dirty="0"/>
              <a:t> che hanno garantito una maggiore apertura agli scambi internazionali.</a:t>
            </a:r>
          </a:p>
          <a:p>
            <a:r>
              <a:rPr lang="it-IT" sz="2000" dirty="0" smtClean="0"/>
              <a:t>La </a:t>
            </a:r>
            <a:r>
              <a:rPr lang="it-IT" sz="2000" dirty="0"/>
              <a:t>riduzione di dazi, contingentamenti ed altre barriere è stata certamente uno dei </a:t>
            </a:r>
            <a:r>
              <a:rPr lang="it-IT" sz="2000" dirty="0" smtClean="0"/>
              <a:t>fattori chiave per alcuni di quei paesi.</a:t>
            </a:r>
            <a:endParaRPr lang="it-IT" sz="2000" dirty="0"/>
          </a:p>
          <a:p>
            <a:r>
              <a:rPr lang="it-IT" sz="2000" dirty="0"/>
              <a:t>Tuttavia, la mano del </a:t>
            </a:r>
            <a:r>
              <a:rPr lang="it-IT" sz="2000" b="1" dirty="0">
                <a:solidFill>
                  <a:srgbClr val="FF9933"/>
                </a:solidFill>
              </a:rPr>
              <a:t>governo</a:t>
            </a:r>
            <a:r>
              <a:rPr lang="it-IT" sz="2000" dirty="0"/>
              <a:t> (sotto forma di limiti al commercio, controlli sui capitali, manipolazione del tasso di cambio, ricerca pubblica e persino intervento pubblico diretto) è rimasta assai «visibile» in </a:t>
            </a:r>
            <a:r>
              <a:rPr lang="it-IT" sz="2000" dirty="0" smtClean="0"/>
              <a:t>altri paesi (es. Cina). </a:t>
            </a:r>
            <a:endParaRPr lang="it-IT" sz="2000" dirty="0"/>
          </a:p>
          <a:p>
            <a:r>
              <a:rPr lang="it-IT" sz="2000" dirty="0" smtClean="0"/>
              <a:t>E poi la crescita al traino delle esportazioni nette era destinata ad incontrare limiti </a:t>
            </a:r>
            <a:r>
              <a:rPr lang="it-IT" sz="2000" dirty="0" smtClean="0"/>
              <a:t>(e resistenze simili a quelle innescate dalle protezioni).</a:t>
            </a:r>
            <a:endParaRPr lang="it-IT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275" y="1825625"/>
            <a:ext cx="2896875" cy="198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5275" y="4077363"/>
            <a:ext cx="2943225" cy="209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03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Riferimenti essenziali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smtClean="0"/>
              <a:t>P. R. Krugman, M. Obstfeld, M. J. Melitz, </a:t>
            </a:r>
            <a:r>
              <a:rPr lang="it-IT" sz="2000" b="1" dirty="0" smtClean="0">
                <a:solidFill>
                  <a:schemeClr val="tx2"/>
                </a:solidFill>
              </a:rPr>
              <a:t>Economia Internazionale 1 – Teoria e politica del commercio internazionale</a:t>
            </a:r>
            <a:r>
              <a:rPr lang="it-IT" sz="2000" dirty="0" smtClean="0"/>
              <a:t>, decima edizione, Pearson,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</a:rPr>
              <a:t>capitolo 11</a:t>
            </a:r>
            <a:r>
              <a:rPr lang="it-IT" sz="2000" dirty="0" smtClean="0"/>
              <a:t>. 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3723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1005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Economia della Globalizzazione Lezione 10  La politica commerciale nei paesi in via di sviluppo</vt:lpstr>
      <vt:lpstr>Struttura della lezione</vt:lpstr>
      <vt:lpstr>1. La sostituzione delle importazioni</vt:lpstr>
      <vt:lpstr>1.1 I fallimenti di mercato</vt:lpstr>
      <vt:lpstr>1.2 Altre critiche e dubbi</vt:lpstr>
      <vt:lpstr>2. Le conseguenze delle politiche di sostegno</vt:lpstr>
      <vt:lpstr>3. La liberalizzazione commerciale degli 80</vt:lpstr>
      <vt:lpstr>4. Il decollo delle economie asiatiche</vt:lpstr>
      <vt:lpstr>Riferimenti essenziali</vt:lpstr>
      <vt:lpstr>Fine della Lezione 10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della Globalizzazione</dc:title>
  <dc:creator>Referee 1</dc:creator>
  <cp:lastModifiedBy>Referee 1</cp:lastModifiedBy>
  <cp:revision>81</cp:revision>
  <dcterms:created xsi:type="dcterms:W3CDTF">2023-10-30T07:47:24Z</dcterms:created>
  <dcterms:modified xsi:type="dcterms:W3CDTF">2023-11-29T10:07:51Z</dcterms:modified>
</cp:coreProperties>
</file>